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3"/>
  </p:notesMasterIdLst>
  <p:handoutMasterIdLst>
    <p:handoutMasterId r:id="rId24"/>
  </p:handoutMasterIdLst>
  <p:sldIdLst>
    <p:sldId id="389" r:id="rId2"/>
    <p:sldId id="478" r:id="rId3"/>
    <p:sldId id="398" r:id="rId4"/>
    <p:sldId id="536" r:id="rId5"/>
    <p:sldId id="632" r:id="rId6"/>
    <p:sldId id="673" r:id="rId7"/>
    <p:sldId id="602" r:id="rId8"/>
    <p:sldId id="633" r:id="rId9"/>
    <p:sldId id="674" r:id="rId10"/>
    <p:sldId id="649" r:id="rId11"/>
    <p:sldId id="634" r:id="rId12"/>
    <p:sldId id="637" r:id="rId13"/>
    <p:sldId id="636" r:id="rId14"/>
    <p:sldId id="653" r:id="rId15"/>
    <p:sldId id="658" r:id="rId16"/>
    <p:sldId id="660" r:id="rId17"/>
    <p:sldId id="675" r:id="rId18"/>
    <p:sldId id="661" r:id="rId19"/>
    <p:sldId id="677" r:id="rId20"/>
    <p:sldId id="676" r:id="rId21"/>
    <p:sldId id="394" r:id="rId22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9CCF"/>
    <a:srgbClr val="ABD7F3"/>
    <a:srgbClr val="1290D0"/>
    <a:srgbClr val="1B638A"/>
    <a:srgbClr val="E6516D"/>
    <a:srgbClr val="F9DADA"/>
    <a:srgbClr val="04B5A2"/>
    <a:srgbClr val="B56012"/>
    <a:srgbClr val="EC008C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493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3-2-1(&#44553;&#50668;%20&#47749;&#49464;&#49436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3-2-3(&#44144;&#47000;%20&#47749;&#49464;&#49436;&#50752;%20&#49464;&#44552;%20&#44228;&#49328;&#49436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경리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총무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140~161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성과급 지급표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0800" y="6142794"/>
            <a:ext cx="605967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</a:t>
            </a:r>
            <a:r>
              <a:rPr lang="en-US" altLang="ko-KR" sz="3000" b="1" spc="-300" smtClean="0">
                <a:effectLst/>
                <a:latin typeface="+mn-ea"/>
                <a:ea typeface="+mn-ea"/>
              </a:rPr>
              <a:t>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거래 명세서와 세금 계산서 만들기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0131"/>
            <a:ext cx="7848872" cy="263617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SUM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[K6:L6]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범위의 합계를 표시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([M6] 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셀의 수식은 채우기 핸들을 이용하여 완성한다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결과 화면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과 같이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을 적용한다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565" y="3976061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428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직급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등급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근속 연수 구하기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성과급 지급표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파일을 불러온 후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성과급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300" smtClean="0">
                <a:effectLst/>
                <a:latin typeface="맑은 고딕" pitchFamily="50" charset="-127"/>
                <a:ea typeface="맑은 고딕" pitchFamily="50" charset="-127"/>
              </a:rPr>
              <a:t>지급 내역</a:t>
            </a:r>
            <a:r>
              <a:rPr kumimoji="0" lang="en-US" altLang="ko-KR" sz="3000" spc="-30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300" smtClean="0">
                <a:effectLst/>
                <a:latin typeface="맑은 고딕" pitchFamily="50" charset="-127"/>
                <a:ea typeface="맑은 고딕" pitchFamily="50" charset="-127"/>
              </a:rPr>
              <a:t>시트를 선택하고 </a:t>
            </a:r>
            <a:r>
              <a:rPr kumimoji="0" lang="en-US" altLang="ko-KR" sz="3000" spc="-300" smtClean="0">
                <a:effectLst/>
                <a:latin typeface="맑은 고딕" pitchFamily="50" charset="-127"/>
                <a:ea typeface="맑은 고딕" pitchFamily="50" charset="-127"/>
              </a:rPr>
              <a:t>[C4] </a:t>
            </a:r>
            <a:r>
              <a:rPr kumimoji="0" lang="ko-KR" altLang="en-US" sz="3000" spc="-300" smtClean="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en-US" altLang="ko-KR" sz="3000" spc="-300" smtClean="0">
                <a:effectLst/>
                <a:latin typeface="맑은 고딕" pitchFamily="50" charset="-127"/>
                <a:ea typeface="맑은 고딕" pitchFamily="50" charset="-127"/>
              </a:rPr>
              <a:t>“=TODAY( )”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직급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변환을 구하기 위해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[F6]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=IF(E6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부장”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,1,IF(E6= 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과장”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,2,IF(E6=“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대리”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,3,4)))”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라고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입력한 후 채우기 핸들을 이용하여 직급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변환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완성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직급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등급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근속 연수 구하기</a:t>
            </a:r>
            <a:endParaRPr lang="ko-KR" altLang="en-US" sz="2800" b="1">
              <a:effectLst/>
            </a:endParaRPr>
          </a:p>
        </p:txBody>
      </p:sp>
      <p:sp>
        <p:nvSpPr>
          <p:cNvPr id="20" name="순서도: 지연 1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923" y="4437112"/>
            <a:ext cx="5400000" cy="225738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등급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변환을 구하기 위해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[I6]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=IF(H6=“SS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”,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1,IF(H6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=“S”,2,IF(H6=“A”,3,IF(H6=“B”,4,5))))”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라고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입력한 후 채우기 핸들을 이용하여 등급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변환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완성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80" smtClean="0">
                <a:effectLst/>
                <a:latin typeface="맑은 고딕" pitchFamily="50" charset="-127"/>
                <a:ea typeface="맑은 고딕" pitchFamily="50" charset="-127"/>
              </a:rPr>
              <a:t>근속 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연수를 구하기 위해 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[J6] </a:t>
            </a:r>
            <a:r>
              <a:rPr kumimoji="0" lang="ko-KR" altLang="en-US" sz="3000" spc="-28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80">
                <a:effectLst/>
                <a:latin typeface="맑은 고딕" pitchFamily="50" charset="-127"/>
                <a:ea typeface="맑은 고딕" pitchFamily="50" charset="-127"/>
              </a:rPr>
              <a:t>=YEAR($C$4</a:t>
            </a:r>
            <a:r>
              <a:rPr kumimoji="0" lang="en-US" altLang="ko-KR" sz="3000" spc="-28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-YEAR(G6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라고 입력한 후 채우기 핸들을 이용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하여 근속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연수 완성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직급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등급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근속 연수 구하기</a:t>
            </a:r>
            <a:endParaRPr lang="ko-KR" altLang="en-US" sz="2800" b="1">
              <a:effectLst/>
            </a:endParaRPr>
          </a:p>
        </p:txBody>
      </p:sp>
      <p:sp>
        <p:nvSpPr>
          <p:cNvPr id="21" name="순서도: 지연 2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직급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등급</a:t>
            </a:r>
            <a:r>
              <a:rPr lang="en-US" altLang="ko-KR" sz="2800" b="1" smtClean="0">
                <a:effectLst/>
              </a:rPr>
              <a:t>, </a:t>
            </a:r>
            <a:r>
              <a:rPr lang="ko-KR" altLang="en-US" sz="2800" b="1" smtClean="0">
                <a:effectLst/>
              </a:rPr>
              <a:t>근속 연수 구하기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77" y="2698350"/>
            <a:ext cx="6840000" cy="405296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직급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등급에 따른 성과급을 표시하기 위해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[K6]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함수 삽입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224" y="3796235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함수 마법사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대화 상자가 나타나면 다음과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같이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467544" y="4761288"/>
            <a:ext cx="4968552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범주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찾기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/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참조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영역</a:t>
            </a:r>
            <a:endParaRPr lang="en-US" altLang="ko-KR" sz="300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함수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</a:t>
            </a:r>
            <a:r>
              <a:rPr lang="en-US" altLang="ko-KR" sz="3000" smtClean="0">
                <a:solidFill>
                  <a:schemeClr val="tx1"/>
                </a:solidFill>
                <a:effectLst/>
              </a:rPr>
              <a:t>INDEX</a:t>
            </a:r>
            <a:endParaRPr lang="ko-KR" altLang="en-US" sz="30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3429000"/>
            <a:ext cx="3060000" cy="303840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8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인수 선택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첫 번째 인수 선택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한 후 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설정하여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성과급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28" y="4562840"/>
            <a:ext cx="3960000" cy="160285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942" y="3947485"/>
            <a:ext cx="4680000" cy="272187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604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근속 연수에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따른 성과급을 구하기 위해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[L6]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=IF(J6&gt;=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10,2500000,IF(J6&gt;=5,2000000,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IF(J6&gt;=3,1500000,IF(J6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&gt;=1,1000000,0))))”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라고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입력한 후 채우기 핸들을 이용하여 근속 연수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 따른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성과급 완성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023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57681"/>
            <a:ext cx="5760000" cy="391484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881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성과급 지급표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</a:rPr>
              <a:t>거래 명세서와 세금 계산서 만들기</a:t>
            </a:r>
            <a:endParaRPr lang="ko-KR" altLang="en-US" sz="3200" b="1" spc="-4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총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성과급을 구하기 위해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[M6]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셀을 선택한 후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=SUM(K6:L6)”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입력하고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이용하여 총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성과급 완성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K6:M30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적용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각종 성과급과 총 성과급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104" y="5048608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41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일정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기간동안 개인이나 집단이 수행한 작업 성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과에 대한 평가를 실시하여 그 결과에 따라 지급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보수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개인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성과급과 집단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성과급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생산성을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높이는 데 주된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목적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정액으로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지급하는 고정급과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대비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1591024" cy="553998"/>
            <a:chOff x="755388" y="1700808"/>
            <a:chExt cx="1591024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성과급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00" y="1628800"/>
            <a:ext cx="8460000" cy="402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1170053"/>
            <a:ext cx="8280000" cy="500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45250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함수를 이용하여조건에 맞게 데이터를 구한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TODAY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시스템의 오늘 날짜를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YEAR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날짜의 연도를 추출한다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IF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조건에 따른 참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거짓 값을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INDEX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표에서 행 번호와 열 번호를 이용하여 원하는 값을 추출한다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SUM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총액을 구한다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참조 방식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절대 참조와 상대 참조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을 사용한다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361387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60" smtClean="0">
                <a:effectLst/>
                <a:latin typeface="맑은 고딕" pitchFamily="50" charset="-127"/>
                <a:ea typeface="맑은 고딕" pitchFamily="50" charset="-127"/>
              </a:rPr>
              <a:t>TODAY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함수를 이용하여 시스템의 오늘 날짜를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표시한다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([C4]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IF 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함수를 이용하여 직위가 “부장”이면 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1, “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과장”</a:t>
            </a:r>
            <a:r>
              <a:rPr kumimoji="0" lang="ko-KR" altLang="en-US" sz="2800" spc="-40">
                <a:effectLst/>
                <a:latin typeface="맑은 고딕" pitchFamily="50" charset="-127"/>
                <a:ea typeface="맑은 고딕" pitchFamily="50" charset="-127"/>
              </a:rPr>
              <a:t>이면 </a:t>
            </a:r>
            <a:r>
              <a:rPr kumimoji="0" lang="en-US" altLang="ko-KR" sz="2800" spc="-40">
                <a:effectLst/>
                <a:latin typeface="맑은 고딕" pitchFamily="50" charset="-127"/>
                <a:ea typeface="맑은 고딕" pitchFamily="50" charset="-127"/>
              </a:rPr>
              <a:t>2, “</a:t>
            </a:r>
            <a:r>
              <a:rPr kumimoji="0" lang="ko-KR" altLang="en-US" sz="2800" spc="-40">
                <a:effectLst/>
                <a:latin typeface="맑은 고딕" pitchFamily="50" charset="-127"/>
                <a:ea typeface="맑은 고딕" pitchFamily="50" charset="-127"/>
              </a:rPr>
              <a:t>대리”이면 </a:t>
            </a:r>
            <a:r>
              <a:rPr kumimoji="0" lang="en-US" altLang="ko-KR" sz="2800" spc="-40">
                <a:effectLst/>
                <a:latin typeface="맑은 고딕" pitchFamily="50" charset="-127"/>
                <a:ea typeface="맑은 고딕" pitchFamily="50" charset="-127"/>
              </a:rPr>
              <a:t>3, “</a:t>
            </a:r>
            <a:r>
              <a:rPr kumimoji="0" lang="ko-KR" altLang="en-US" sz="2800" spc="-40">
                <a:effectLst/>
                <a:latin typeface="맑은 고딕" pitchFamily="50" charset="-127"/>
                <a:ea typeface="맑은 고딕" pitchFamily="50" charset="-127"/>
              </a:rPr>
              <a:t>사원”이면 </a:t>
            </a:r>
            <a:r>
              <a:rPr kumimoji="0" lang="en-US" altLang="ko-KR" sz="2800" spc="-4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2800" spc="-40">
                <a:effectLst/>
                <a:latin typeface="맑은 고딕" pitchFamily="50" charset="-127"/>
                <a:ea typeface="맑은 고딕" pitchFamily="50" charset="-127"/>
              </a:rPr>
              <a:t>를 표시한다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([F6] 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8150" indent="-438150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IF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함수를 이용하여 등급이 “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SS”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1, “S”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면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2, “A”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면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3, “B”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면 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4, “C”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면 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5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를 표시한다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([I6]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성과급 지급표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19096"/>
            <a:ext cx="7848872" cy="41011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근속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연수는 시스템의 오늘 날짜 연도에서 입사일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의 연도를 뺀 값을 표시한다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([J6]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INDEX 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함수를 이용하여 ‘성과급 지급액’ 시트의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 직급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등급에 따른 성과급을 표시한다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([K6] 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 INDEX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함수를 이용하여 근속연수에 따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른 성과급을 표시한다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([L6] 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)(10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년 근속은 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2,500,000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/ 5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년 근속은 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2,000,000 / 3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년 근속은 </a:t>
            </a:r>
            <a:r>
              <a:rPr kumimoji="0" lang="en-US" altLang="ko-KR" sz="2800" spc="-220">
                <a:effectLst/>
                <a:latin typeface="맑은 고딕" pitchFamily="50" charset="-127"/>
                <a:ea typeface="맑은 고딕" pitchFamily="50" charset="-127"/>
              </a:rPr>
              <a:t>1,500,000 / 1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년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 근속은 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1,000,000).</a:t>
            </a:r>
            <a:endParaRPr kumimoji="0" lang="en-US" altLang="ko-KR" sz="28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797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11819</TotalTime>
  <Words>798</Words>
  <Application>Microsoft Office PowerPoint</Application>
  <PresentationFormat>화면 슬라이드 쇼(4:3)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1021</cp:revision>
  <dcterms:created xsi:type="dcterms:W3CDTF">2010-03-30T01:48:18Z</dcterms:created>
  <dcterms:modified xsi:type="dcterms:W3CDTF">2022-03-04T02:21:22Z</dcterms:modified>
</cp:coreProperties>
</file>